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67" r:id="rId3"/>
    <p:sldId id="264" r:id="rId4"/>
    <p:sldId id="281" r:id="rId5"/>
    <p:sldId id="280" r:id="rId6"/>
    <p:sldId id="268" r:id="rId7"/>
    <p:sldId id="269" r:id="rId8"/>
    <p:sldId id="271" r:id="rId9"/>
    <p:sldId id="282" r:id="rId10"/>
    <p:sldId id="270" r:id="rId11"/>
    <p:sldId id="272" r:id="rId12"/>
    <p:sldId id="283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62" r:id="rId21"/>
    <p:sldId id="263" r:id="rId2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75261" autoAdjust="0"/>
  </p:normalViewPr>
  <p:slideViewPr>
    <p:cSldViewPr snapToGrid="0">
      <p:cViewPr varScale="1">
        <p:scale>
          <a:sx n="112" d="100"/>
          <a:sy n="112" d="100"/>
        </p:scale>
        <p:origin x="1368" y="78"/>
      </p:cViewPr>
      <p:guideLst>
        <p:guide orient="horz" pos="216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05AFA5-2900-4CB0-84B5-9CF00C848AC8}" type="datetimeFigureOut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99E40-7B64-47AB-ABD2-511B38BE6D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9018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62686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7196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8787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43149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98519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0495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46043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4263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53549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06818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4986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3182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874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6002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9156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3992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919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2931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9E40-7B64-47AB-ABD2-511B38BE6D8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0062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60809-942A-4921-831D-7A8369614B57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2370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69CF1-C131-4C69-A89C-0793ED5D446E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4667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65F4-46D5-47A1-8E36-56DC3BEC3BF1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834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6D5B-FD94-45AF-9EDF-AF7E3A607F03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6282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73A65-EECB-48BD-A8FB-E60E0F000F69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7333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2FA5-CE7B-4FDB-AC15-BF39613CAE2D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5327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B3658-D1A3-4FCD-9B30-2FFCEA46A86E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9714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1BE4D-346D-4DC7-BA79-193702A46407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1499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73494-3C27-43E2-B0A7-B0C0C6D323EE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5435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CF47-323D-4FC5-A14E-A642F170741A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9002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B2454-C1AD-445F-BD92-DE8C99281940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0552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73FE1-B911-4098-AF4D-6ED2907C5265}" type="datetime1">
              <a:rPr lang="zh-TW" altLang="en-US" smtClean="0"/>
              <a:t>2020/6/10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995C6-37A1-4C29-BB4E-555EAA3E77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7420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9821343/object-detection-api%E7%89%A9%E4%BB%B6%E8%AD%98%E5%88%A5%E5%88%86%E9%A1%9E%E5%99%A8%E5%AF%A6%E4%BD%9C-%E6%8E%A1%E7%94%A8tensorflow-cpu-%E5%9C%A8windows-10%E4%B8%8A-83d73065f27f" TargetMode="External"/><Relationship Id="rId2" Type="http://schemas.openxmlformats.org/officeDocument/2006/relationships/hyperlink" Target="https://github.com/tensorflow/models/tree/master/research/object_detection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log.gtwang.org/programming/tensorflow-object-detection-api-tutorial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046028" y="2639843"/>
            <a:ext cx="5338620" cy="1434915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Object	</a:t>
            </a:r>
            <a:b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Detection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725682" y="5282430"/>
            <a:ext cx="3805880" cy="1821011"/>
          </a:xfrm>
        </p:spPr>
        <p:txBody>
          <a:bodyPr>
            <a:normAutofit/>
          </a:bodyPr>
          <a:lstStyle/>
          <a:p>
            <a:pPr algn="l"/>
            <a:r>
              <a:rPr lang="zh-TW" altLang="en-US" sz="2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報告學生：薛博仁</a:t>
            </a:r>
            <a:endParaRPr lang="en-US" altLang="zh-TW" sz="23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學        號：</a:t>
            </a:r>
            <a:r>
              <a:rPr lang="en-US" altLang="zh-TW" sz="2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4050C042</a:t>
            </a:r>
          </a:p>
          <a:p>
            <a:pPr algn="l"/>
            <a:r>
              <a:rPr lang="zh-TW" altLang="en-US" sz="2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指導老師：龍大大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540521" y="537221"/>
            <a:ext cx="5185161" cy="8949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崑山科技大學資工所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深度學習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Deep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Learning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課程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839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2355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III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Detection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49429" y="1040673"/>
            <a:ext cx="8672379" cy="45243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en-US" altLang="zh-TW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detection_classes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為整數型態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detection_classes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'] =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detection_classes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'].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astype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(np.int64)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  </a:t>
            </a: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使用遮罩處理</a:t>
            </a:r>
            <a:r>
              <a:rPr lang="en-US" altLang="zh-TW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if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detection_masks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 in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重新建構蒙版調整圖像大小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detection_masks_reframed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utils_ops.reframe_box_masks_to_image_masks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detection_masks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'],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detection_boxes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'],</a:t>
            </a: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            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image.shape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[0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],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image.shape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[1])      </a:t>
            </a: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detection_masks_reframed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tf.cast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detection_masks_reframed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&gt; 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0.5,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                 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tf.uint8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detection_masks_reframed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'] =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detection_masks_reframed.numpy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</a:p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   </a:t>
            </a: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return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27373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2355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III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Detection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8" y="1408142"/>
            <a:ext cx="8390369" cy="20313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def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show_inference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(model,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image_path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 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按照順序使用圖像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 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圖像皆有框、標籤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image_np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np.array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Image.open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image_path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))</a:t>
            </a:r>
          </a:p>
          <a:p>
            <a:endParaRPr lang="en-US" altLang="zh-TW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實際檢測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run_inference_for_single_image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(model,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image_np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7078" y="1038085"/>
            <a:ext cx="4235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每個測試圖像上運行它並顯示結果：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44341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12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2355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III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Detection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8" y="1408142"/>
            <a:ext cx="8390369" cy="39703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資料可是化檢測結果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vis_util.visualize_boxes_and_labels_on_image_array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image_np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detection_boxes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'],</a:t>
            </a: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detection_classes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'],</a:t>
            </a: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detection_scores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'],</a:t>
            </a: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category_index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instance_masks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=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output_dict.get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detection_masks_reframed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', None),</a:t>
            </a: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use_normalized_coordinates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=True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line_thickness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=8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顯示出結果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display(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Image.fromarray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image_np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))</a:t>
            </a:r>
          </a:p>
        </p:txBody>
      </p:sp>
      <p:sp>
        <p:nvSpPr>
          <p:cNvPr id="7" name="矩形 6"/>
          <p:cNvSpPr/>
          <p:nvPr/>
        </p:nvSpPr>
        <p:spPr>
          <a:xfrm>
            <a:off x="557078" y="1038085"/>
            <a:ext cx="42562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在每個測試圖像上運行它並顯示結果：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21367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13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2355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III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Detection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8" y="1408142"/>
            <a:ext cx="8390369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#for</a:t>
            </a:r>
            <a:r>
              <a:rPr lang="en-US" altLang="zh-TW" dirty="0">
                <a:solidFill>
                  <a:srgbClr val="FF0000"/>
                </a:solidFill>
              </a:rPr>
              <a:t> </a:t>
            </a:r>
            <a:r>
              <a:rPr lang="en-US" altLang="zh-TW" dirty="0" err="1">
                <a:solidFill>
                  <a:srgbClr val="FF0000"/>
                </a:solidFill>
              </a:rPr>
              <a:t>image_path</a:t>
            </a:r>
            <a:r>
              <a:rPr lang="en-US" altLang="zh-TW" dirty="0">
                <a:solidFill>
                  <a:srgbClr val="FF0000"/>
                </a:solidFill>
              </a:rPr>
              <a:t> in TEST_IMAGE_PATHS:</a:t>
            </a:r>
          </a:p>
          <a:p>
            <a:r>
              <a:rPr lang="en-US" altLang="zh-TW" b="1" dirty="0" err="1" smtClean="0"/>
              <a:t>show_inference</a:t>
            </a:r>
            <a:r>
              <a:rPr lang="en-US" altLang="zh-TW" b="1" dirty="0" smtClean="0"/>
              <a:t>(</a:t>
            </a:r>
            <a:r>
              <a:rPr lang="en-US" altLang="zh-TW" b="1" dirty="0" err="1" smtClean="0"/>
              <a:t>detection_model</a:t>
            </a:r>
            <a:r>
              <a:rPr lang="en-US" altLang="zh-TW" b="1" dirty="0"/>
              <a:t>, </a:t>
            </a:r>
            <a:r>
              <a:rPr lang="en-US" altLang="zh-TW" b="1" dirty="0" err="1"/>
              <a:t>image_path</a:t>
            </a:r>
            <a:r>
              <a:rPr lang="en-US" altLang="zh-TW" b="1" dirty="0"/>
              <a:t>)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090" y="2127432"/>
            <a:ext cx="6691357" cy="415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53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031" y="1153212"/>
            <a:ext cx="6248415" cy="4159448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2355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III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Detection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4544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42466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IV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Instance </a:t>
            </a:r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Segmentation</a:t>
            </a:r>
            <a:endParaRPr lang="en-US" altLang="zh-TW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8" y="1408142"/>
            <a:ext cx="8390369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 err="1"/>
              <a:t>model_name</a:t>
            </a:r>
            <a:r>
              <a:rPr lang="en-US" altLang="zh-TW" b="1" dirty="0"/>
              <a:t> = "mask_rcnn_inception_resnet_v2_atrous_coco_2018_01_28"</a:t>
            </a:r>
          </a:p>
          <a:p>
            <a:r>
              <a:rPr lang="en-US" altLang="zh-TW" b="1" dirty="0" err="1"/>
              <a:t>masking_model</a:t>
            </a:r>
            <a:r>
              <a:rPr lang="en-US" altLang="zh-TW" b="1" dirty="0"/>
              <a:t> = </a:t>
            </a:r>
            <a:r>
              <a:rPr lang="en-US" altLang="zh-TW" b="1" dirty="0" err="1"/>
              <a:t>load_model</a:t>
            </a:r>
            <a:r>
              <a:rPr lang="en-US" altLang="zh-TW" b="1" dirty="0"/>
              <a:t>(</a:t>
            </a:r>
            <a:r>
              <a:rPr lang="en-US" altLang="zh-TW" b="1" dirty="0" err="1"/>
              <a:t>model_name</a:t>
            </a:r>
            <a:r>
              <a:rPr lang="en-US" altLang="zh-TW" b="1" dirty="0"/>
              <a:t>)</a:t>
            </a:r>
          </a:p>
        </p:txBody>
      </p:sp>
      <p:sp>
        <p:nvSpPr>
          <p:cNvPr id="7" name="矩形 6"/>
          <p:cNvSpPr/>
          <p:nvPr/>
        </p:nvSpPr>
        <p:spPr>
          <a:xfrm>
            <a:off x="557078" y="2388099"/>
            <a:ext cx="8287819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Downloading data from http://download.tensorflow.org/models/object_detection/mask_rcnn_inception_resnet_v2_atrous_coco_2018_01_28.tar.gz </a:t>
            </a:r>
            <a:endParaRPr lang="en-US" altLang="zh-TW" sz="1600" dirty="0" smtClean="0">
              <a:latin typeface="Goudy Old Style" panose="02020502050305020303" pitchFamily="18" charset="0"/>
              <a:ea typeface="Kozuka Gothic Pro M" panose="020B0700000000000000" pitchFamily="34" charset="-128"/>
            </a:endParaRPr>
          </a:p>
          <a:p>
            <a:endParaRPr lang="en-US" altLang="zh-TW" sz="1600" dirty="0">
              <a:latin typeface="Goudy Old Style" panose="02020502050305020303" pitchFamily="18" charset="0"/>
              <a:ea typeface="Kozuka Gothic Pro M" panose="020B0700000000000000" pitchFamily="34" charset="-128"/>
            </a:endParaRPr>
          </a:p>
          <a:p>
            <a:r>
              <a:rPr lang="en-US" altLang="zh-TW" sz="1600" dirty="0" smtClean="0">
                <a:latin typeface="Goudy Old Style" panose="02020502050305020303" pitchFamily="18" charset="0"/>
                <a:ea typeface="Kozuka Gothic Pro M" panose="020B0700000000000000" pitchFamily="34" charset="-128"/>
              </a:rPr>
              <a:t>727392256/727390102 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[==============================] - 14s 0us/step 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INFO:tensorflow:Saver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 not created because there are no variables in the graph to restore</a:t>
            </a:r>
          </a:p>
        </p:txBody>
      </p:sp>
    </p:spTree>
    <p:extLst>
      <p:ext uri="{BB962C8B-B14F-4D97-AF65-F5344CB8AC3E}">
        <p14:creationId xmlns:p14="http://schemas.microsoft.com/office/powerpoint/2010/main" val="2011733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42466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IV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Instance </a:t>
            </a:r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Segmentation</a:t>
            </a:r>
            <a:endParaRPr lang="en-US" altLang="zh-TW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7078" y="1038085"/>
            <a:ext cx="42819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實例細分模型包括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detection_masks</a:t>
            </a:r>
            <a:r>
              <a:rPr lang="zh-TW" altLang="en-US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輸出</a:t>
            </a:r>
            <a:endParaRPr lang="en-US" altLang="zh-TW" dirty="0"/>
          </a:p>
        </p:txBody>
      </p:sp>
      <p:sp>
        <p:nvSpPr>
          <p:cNvPr id="9" name="矩形 8"/>
          <p:cNvSpPr/>
          <p:nvPr/>
        </p:nvSpPr>
        <p:spPr>
          <a:xfrm>
            <a:off x="557078" y="1926626"/>
            <a:ext cx="5142967" cy="13234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{'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detection_boxes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': 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TensorShape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([None, 100, 4]),</a:t>
            </a:r>
          </a:p>
          <a:p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 '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detection_classes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': 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TensorShape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([None, 100]),</a:t>
            </a:r>
          </a:p>
          <a:p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 '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detection_masks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': 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TensorShape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([None, None, None, None]),</a:t>
            </a:r>
          </a:p>
          <a:p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 '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detection_scores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': 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TensorShape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([None, 100]),</a:t>
            </a:r>
          </a:p>
          <a:p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 '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num_detections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': 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TensorShape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([None])}</a:t>
            </a:r>
          </a:p>
        </p:txBody>
      </p:sp>
      <p:sp>
        <p:nvSpPr>
          <p:cNvPr id="10" name="矩形 9"/>
          <p:cNvSpPr/>
          <p:nvPr/>
        </p:nvSpPr>
        <p:spPr>
          <a:xfrm>
            <a:off x="557078" y="1408142"/>
            <a:ext cx="839036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 err="1"/>
              <a:t>masking_model.output_shapes</a:t>
            </a:r>
            <a:endParaRPr lang="en-US" altLang="zh-TW" b="1" dirty="0"/>
          </a:p>
        </p:txBody>
      </p:sp>
    </p:spTree>
    <p:extLst>
      <p:ext uri="{BB962C8B-B14F-4D97-AF65-F5344CB8AC3E}">
        <p14:creationId xmlns:p14="http://schemas.microsoft.com/office/powerpoint/2010/main" val="3314079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452" y="2127432"/>
            <a:ext cx="6716994" cy="4171883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42466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IV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Instance </a:t>
            </a:r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Segmentation</a:t>
            </a:r>
            <a:endParaRPr lang="en-US" altLang="zh-TW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57078" y="1408142"/>
            <a:ext cx="8390369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/>
              <a:t>for </a:t>
            </a:r>
            <a:r>
              <a:rPr lang="en-US" altLang="zh-TW" b="1" dirty="0" err="1" smtClean="0"/>
              <a:t>image_path</a:t>
            </a:r>
            <a:r>
              <a:rPr lang="en-US" altLang="zh-TW" b="1" dirty="0"/>
              <a:t> in TEST_IMAGE_PATHS:</a:t>
            </a:r>
          </a:p>
          <a:p>
            <a:pPr lvl="1"/>
            <a:r>
              <a:rPr lang="en-US" altLang="zh-TW" b="1" dirty="0" err="1" smtClean="0"/>
              <a:t>show_inference</a:t>
            </a:r>
            <a:r>
              <a:rPr lang="en-US" altLang="zh-TW" b="1" dirty="0" smtClean="0"/>
              <a:t>(</a:t>
            </a:r>
            <a:r>
              <a:rPr lang="en-US" altLang="zh-TW" b="1" dirty="0" err="1" smtClean="0"/>
              <a:t>masking_model</a:t>
            </a:r>
            <a:r>
              <a:rPr lang="en-US" altLang="zh-TW" b="1" dirty="0"/>
              <a:t>, </a:t>
            </a:r>
            <a:r>
              <a:rPr lang="en-US" altLang="zh-TW" b="1" dirty="0" err="1"/>
              <a:t>image_path</a:t>
            </a:r>
            <a:r>
              <a:rPr lang="en-US" altLang="zh-TW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68511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18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42466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IV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Instance </a:t>
            </a:r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Segmentation</a:t>
            </a:r>
            <a:endParaRPr lang="en-US" altLang="zh-TW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57078" y="1408142"/>
            <a:ext cx="8390369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/>
              <a:t>for </a:t>
            </a:r>
            <a:r>
              <a:rPr lang="en-US" altLang="zh-TW" b="1" dirty="0" err="1"/>
              <a:t>image_path</a:t>
            </a:r>
            <a:r>
              <a:rPr lang="en-US" altLang="zh-TW" b="1" dirty="0"/>
              <a:t> in TEST_IMAGE_PATHS:</a:t>
            </a:r>
          </a:p>
          <a:p>
            <a:pPr lvl="1"/>
            <a:r>
              <a:rPr lang="en-US" altLang="zh-TW" b="1" dirty="0" err="1" smtClean="0"/>
              <a:t>show_inference</a:t>
            </a:r>
            <a:r>
              <a:rPr lang="en-US" altLang="zh-TW" b="1" dirty="0" smtClean="0"/>
              <a:t>(</a:t>
            </a:r>
            <a:r>
              <a:rPr lang="en-US" altLang="zh-TW" b="1" dirty="0" err="1" smtClean="0"/>
              <a:t>masking_model</a:t>
            </a:r>
            <a:r>
              <a:rPr lang="en-US" altLang="zh-TW" b="1" dirty="0"/>
              <a:t>, </a:t>
            </a:r>
            <a:r>
              <a:rPr lang="en-US" altLang="zh-TW" b="1" dirty="0" err="1"/>
              <a:t>image_path</a:t>
            </a:r>
            <a:r>
              <a:rPr lang="en-US" altLang="zh-TW" b="1" dirty="0"/>
              <a:t>)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430" y="2111509"/>
            <a:ext cx="6291015" cy="418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031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 txBox="1">
            <a:spLocks/>
          </p:cNvSpPr>
          <p:nvPr/>
        </p:nvSpPr>
        <p:spPr>
          <a:xfrm>
            <a:off x="2446230" y="2545483"/>
            <a:ext cx="4279310" cy="8949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sz="4800" b="1" dirty="0">
                <a:solidFill>
                  <a:srgbClr val="23232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參考文獻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5435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 txBox="1">
            <a:spLocks/>
          </p:cNvSpPr>
          <p:nvPr/>
        </p:nvSpPr>
        <p:spPr>
          <a:xfrm>
            <a:off x="2446230" y="2545483"/>
            <a:ext cx="4279310" cy="8949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sz="4800" b="1" dirty="0">
                <a:solidFill>
                  <a:srgbClr val="23232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程式碼範例</a:t>
            </a:r>
            <a:endParaRPr lang="en-US" altLang="zh-TW" sz="4800" b="1" dirty="0">
              <a:solidFill>
                <a:srgbClr val="23232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1699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33818" y="381039"/>
            <a:ext cx="7581900" cy="295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github.com/tensorflow/models/tree/master/research/object_detection</a:t>
            </a:r>
            <a:endParaRPr lang="en-US" altLang="zh-TW" dirty="0" smtClean="0"/>
          </a:p>
          <a:p>
            <a:pPr>
              <a:lnSpc>
                <a:spcPct val="150000"/>
              </a:lnSpc>
            </a:pPr>
            <a:r>
              <a:rPr lang="en-US" altLang="zh-TW" dirty="0">
                <a:hlinkClick r:id="rId3"/>
              </a:rPr>
              <a:t>https://medium.com/@9821343/object-detection-api%E7%89%A9%E4%BB%B6%E8%AD%98%E5%88%A5%E5%88%86%E9%A1%9E%E5%99%A8%E5%AF%A6%E4%BD%9C-%E6%8E%A1%E7%94%A8tensorflow-cpu-%</a:t>
            </a:r>
            <a:r>
              <a:rPr lang="en-US" altLang="zh-TW" dirty="0" smtClean="0">
                <a:hlinkClick r:id="rId3"/>
              </a:rPr>
              <a:t>E5%9C%A8windows-10%E4%B8%8A-83d73065f27f</a:t>
            </a:r>
            <a:endParaRPr lang="en-US" altLang="zh-TW" dirty="0" smtClean="0"/>
          </a:p>
          <a:p>
            <a:pPr>
              <a:lnSpc>
                <a:spcPct val="150000"/>
              </a:lnSpc>
            </a:pPr>
            <a:r>
              <a:rPr lang="en-US" altLang="zh-TW" dirty="0">
                <a:hlinkClick r:id="rId4"/>
              </a:rPr>
              <a:t>https://blog.gtwang.org/programming/tensorflow-object-detection-api-tutorial/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9060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 txBox="1">
            <a:spLocks/>
          </p:cNvSpPr>
          <p:nvPr/>
        </p:nvSpPr>
        <p:spPr>
          <a:xfrm>
            <a:off x="3343538" y="2912952"/>
            <a:ext cx="2578698" cy="8949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TW" altLang="en-US" sz="4700" b="1" dirty="0">
                <a:solidFill>
                  <a:srgbClr val="23232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謝謝聆聽</a:t>
            </a:r>
            <a:endParaRPr lang="zh-TW" altLang="en-US" sz="4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2563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17171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</a:t>
            </a:r>
            <a:r>
              <a:rPr lang="zh-TW" altLang="en-US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Import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9" y="1182167"/>
            <a:ext cx="4331115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numpy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as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np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os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six.moves.urllib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as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urllib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7078" y="2285868"/>
            <a:ext cx="3092777" cy="3077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用來處理網路請求和操作</a:t>
            </a:r>
            <a:r>
              <a:rPr lang="en-US" altLang="zh-TW" sz="1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url</a:t>
            </a:r>
            <a:endParaRPr lang="en-US" altLang="zh-TW" sz="1400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57078" y="5181994"/>
            <a:ext cx="2555816" cy="3077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TW" sz="1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zipfile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是處理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zip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壓縮的</a:t>
            </a:r>
            <a:endParaRPr lang="en-US" altLang="zh-TW" sz="1400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7078" y="3684113"/>
            <a:ext cx="2555816" cy="3077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TW" sz="14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tarfile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</a:t>
            </a:r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</a:t>
            </a:r>
            <a:r>
              <a:rPr lang="en-US" altLang="zh-TW" sz="1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tar</a:t>
            </a:r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壓縮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endParaRPr lang="en-US" altLang="zh-TW" sz="1400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57078" y="2855718"/>
            <a:ext cx="4331115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sys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tarfile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57078" y="4386887"/>
            <a:ext cx="4331115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  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tensorflow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 as 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tf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  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zipfile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0479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17171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</a:t>
            </a:r>
            <a:r>
              <a:rPr lang="zh-TW" altLang="en-US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Import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9" y="1182167"/>
            <a:ext cx="457200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from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collections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import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defaultdict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7079" y="1643425"/>
            <a:ext cx="8304910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TW" sz="1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defaultdict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對於我們調用一個不存在的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key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值，他會先建立一個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default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值給我們，而這個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default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值必須由一個可呼叫的函數產生，在我們初始化一個</a:t>
            </a:r>
            <a:r>
              <a:rPr lang="en-US" altLang="zh-TW" sz="1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defaultdict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時，必須先指定一個產生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default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值的</a:t>
            </a:r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函數</a:t>
            </a:r>
            <a:endParaRPr lang="en-US" altLang="zh-TW" sz="1400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57079" y="2866153"/>
            <a:ext cx="2555816" cy="3077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zh-TW" altLang="en-US" sz="1400" b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在記憶體中讀寫</a:t>
            </a:r>
            <a:r>
              <a:rPr lang="en-US" altLang="zh-TW" sz="1400" b="0" dirty="0" err="1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str</a:t>
            </a:r>
            <a:endParaRPr lang="en-US" altLang="zh-TW" sz="1400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57079" y="2401079"/>
            <a:ext cx="457200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from  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io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 import 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StringIO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57079" y="3413383"/>
            <a:ext cx="457200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from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matplotlib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 import 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pyplot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 as 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plt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57079" y="4484518"/>
            <a:ext cx="457200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from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PIL  import  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Image</a:t>
            </a:r>
            <a:endParaRPr lang="en-US" altLang="zh-TW" dirty="0"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57079" y="5524091"/>
            <a:ext cx="457200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from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 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IPython.display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 import  display</a:t>
            </a:r>
          </a:p>
        </p:txBody>
      </p:sp>
      <p:sp>
        <p:nvSpPr>
          <p:cNvPr id="14" name="矩形 13"/>
          <p:cNvSpPr/>
          <p:nvPr/>
        </p:nvSpPr>
        <p:spPr>
          <a:xfrm>
            <a:off x="557079" y="4946868"/>
            <a:ext cx="2555816" cy="3077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影像處理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工具</a:t>
            </a:r>
            <a:endParaRPr lang="en-US" altLang="zh-TW" sz="1400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7079" y="3875733"/>
            <a:ext cx="2555816" cy="3077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視覺化工具</a:t>
            </a:r>
            <a:endParaRPr lang="en-US" altLang="zh-TW" sz="1400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57079" y="5986441"/>
            <a:ext cx="2555816" cy="3077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zh-TW" altLang="en-US" sz="1400">
                <a:latin typeface="微軟正黑體" panose="020B0604030504040204" pitchFamily="34" charset="-120"/>
                <a:ea typeface="微軟正黑體" panose="020B0604030504040204" pitchFamily="34" charset="-120"/>
              </a:rPr>
              <a:t>數學公式編輯</a:t>
            </a:r>
            <a:endParaRPr lang="en-US" altLang="zh-TW" sz="1400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2373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17171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</a:t>
            </a:r>
            <a:r>
              <a:rPr lang="zh-TW" altLang="en-US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Import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7079" y="1199752"/>
            <a:ext cx="736487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from 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object_detection.utils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 ops as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utils_ops</a:t>
            </a:r>
            <a:endParaRPr lang="en-US" altLang="zh-TW" b="0" dirty="0">
              <a:effectLst/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57079" y="4607057"/>
            <a:ext cx="2555816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zh-TW" altLang="en-US" b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資料可視化</a:t>
            </a:r>
            <a:endParaRPr lang="en-US" altLang="zh-TW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7078" y="3244135"/>
            <a:ext cx="3613269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zh-TW" altLang="en-US" b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讓訓練的標籤與實際標籤對應</a:t>
            </a:r>
            <a:endParaRPr lang="en-US" altLang="zh-TW" b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57079" y="3925596"/>
            <a:ext cx="736487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from  object_detection.utils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 visualization_utils as 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vis_util</a:t>
            </a:r>
            <a:endParaRPr lang="en-US" altLang="zh-TW" b="0" dirty="0">
              <a:effectLst/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57079" y="2562674"/>
            <a:ext cx="736487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from  object_detection.utils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import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label_map_util</a:t>
            </a:r>
            <a:endParaRPr lang="en-US" altLang="zh-TW" b="0" dirty="0">
              <a:effectLst/>
              <a:latin typeface="Kozuka Gothic Pro M" panose="020B0700000000000000" pitchFamily="34" charset="-128"/>
              <a:ea typeface="Kozuka Gothic Pro M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89719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18437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II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Loader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8" y="1182167"/>
            <a:ext cx="8185269" cy="39703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def</a:t>
            </a:r>
            <a:r>
              <a:rPr lang="zh-TW" altLang="en-US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load_model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(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model_name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):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base_url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= 'http://download.tensorflow.org/models/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object_detection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/'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model_file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=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model_name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+ '.tar.gz'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model_dir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=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tf.keras.utils.get_file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(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	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fname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=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model_name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, 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	origin=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base_url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+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model_file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,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  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	</a:t>
            </a:r>
            <a:r>
              <a:rPr lang="en-US" altLang="zh-TW" dirty="0" err="1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untar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=True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)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/>
            </a:r>
            <a:b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</a:b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model_dir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=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pathlib.Path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(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model_dir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)/"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saved_model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"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/>
            </a:r>
            <a:b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</a:b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model =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tf.saved_model.load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(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str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(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model_dir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))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model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= 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model.signatures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['</a:t>
            </a:r>
            <a:r>
              <a:rPr lang="en-US" altLang="zh-TW" dirty="0" err="1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serving_default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']</a:t>
            </a:r>
          </a:p>
          <a:p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/>
            </a:r>
            <a:b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</a:b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 </a:t>
            </a:r>
            <a:r>
              <a:rPr lang="en-US" altLang="zh-TW" dirty="0" smtClean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 return</a:t>
            </a:r>
            <a:r>
              <a:rPr lang="en-US" altLang="zh-TW" dirty="0">
                <a:latin typeface="Kozuka Gothic Pro M" panose="020B0700000000000000" pitchFamily="34" charset="-128"/>
                <a:ea typeface="Kozuka Gothic Pro M" panose="020B0700000000000000" pitchFamily="34" charset="-128"/>
              </a:rPr>
              <a:t> model</a:t>
            </a:r>
          </a:p>
        </p:txBody>
      </p:sp>
    </p:spTree>
    <p:extLst>
      <p:ext uri="{BB962C8B-B14F-4D97-AF65-F5344CB8AC3E}">
        <p14:creationId xmlns:p14="http://schemas.microsoft.com/office/powerpoint/2010/main" val="4126863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2355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III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Detection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9" y="1408142"/>
            <a:ext cx="736487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 err="1" smtClean="0"/>
              <a:t>model_name</a:t>
            </a:r>
            <a:r>
              <a:rPr lang="en-US" altLang="zh-TW" b="1" dirty="0"/>
              <a:t> = 'ssd_mobilenet_v1_coco_2017_11_17'</a:t>
            </a:r>
          </a:p>
          <a:p>
            <a:r>
              <a:rPr lang="en-US" altLang="zh-TW" b="1" dirty="0" err="1"/>
              <a:t>detection_model</a:t>
            </a:r>
            <a:r>
              <a:rPr lang="en-US" altLang="zh-TW" b="1" dirty="0"/>
              <a:t> = </a:t>
            </a:r>
            <a:r>
              <a:rPr lang="en-US" altLang="zh-TW" b="1" dirty="0" err="1"/>
              <a:t>load_model</a:t>
            </a:r>
            <a:r>
              <a:rPr lang="en-US" altLang="zh-TW" b="1" dirty="0"/>
              <a:t>(</a:t>
            </a:r>
            <a:r>
              <a:rPr lang="en-US" altLang="zh-TW" b="1" dirty="0" err="1"/>
              <a:t>model_name</a:t>
            </a:r>
            <a:r>
              <a:rPr lang="en-US" altLang="zh-TW" b="1" dirty="0" smtClean="0"/>
              <a:t>)</a:t>
            </a:r>
            <a:endParaRPr lang="en-US" altLang="zh-TW" b="1" dirty="0"/>
          </a:p>
        </p:txBody>
      </p:sp>
      <p:sp>
        <p:nvSpPr>
          <p:cNvPr id="6" name="矩形 5"/>
          <p:cNvSpPr/>
          <p:nvPr/>
        </p:nvSpPr>
        <p:spPr>
          <a:xfrm>
            <a:off x="557079" y="2698194"/>
            <a:ext cx="736487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/>
              <a:t>print(</a:t>
            </a:r>
            <a:r>
              <a:rPr lang="en-US" altLang="zh-TW" b="1" dirty="0" err="1"/>
              <a:t>detection_model.inputs</a:t>
            </a:r>
            <a:r>
              <a:rPr lang="en-US" altLang="zh-TW" b="1" dirty="0"/>
              <a:t>)</a:t>
            </a:r>
          </a:p>
        </p:txBody>
      </p:sp>
      <p:sp>
        <p:nvSpPr>
          <p:cNvPr id="4" name="矩形 3"/>
          <p:cNvSpPr/>
          <p:nvPr/>
        </p:nvSpPr>
        <p:spPr>
          <a:xfrm>
            <a:off x="557078" y="2328862"/>
            <a:ext cx="84160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檢查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unit8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類型的三色圖像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7078" y="1038085"/>
            <a:ext cx="1947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載入檢測的模型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7078" y="3864782"/>
            <a:ext cx="342526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 err="1"/>
              <a:t>detection_model.output_dtypes</a:t>
            </a:r>
            <a:endParaRPr lang="en-US" altLang="zh-TW" b="1" dirty="0"/>
          </a:p>
        </p:txBody>
      </p:sp>
      <p:sp>
        <p:nvSpPr>
          <p:cNvPr id="9" name="矩形 8"/>
          <p:cNvSpPr/>
          <p:nvPr/>
        </p:nvSpPr>
        <p:spPr>
          <a:xfrm>
            <a:off x="557077" y="3495450"/>
            <a:ext cx="84160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7077" y="5175048"/>
            <a:ext cx="3425263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 err="1" smtClean="0"/>
              <a:t>detection_model.output_shapes</a:t>
            </a:r>
            <a:endParaRPr lang="en-US" altLang="zh-TW" b="1" dirty="0"/>
          </a:p>
        </p:txBody>
      </p:sp>
      <p:sp>
        <p:nvSpPr>
          <p:cNvPr id="11" name="矩形 10"/>
          <p:cNvSpPr/>
          <p:nvPr/>
        </p:nvSpPr>
        <p:spPr>
          <a:xfrm>
            <a:off x="3982341" y="3863621"/>
            <a:ext cx="2666288" cy="10772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{'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detection_boxes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': tf.float32, '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detection_classes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': tf.float32, '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detection_scores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': tf.float32, '</a:t>
            </a:r>
            <a:r>
              <a:rPr lang="en-US" altLang="zh-TW" sz="1600" dirty="0" err="1">
                <a:latin typeface="Goudy Old Style" panose="02020502050305020303" pitchFamily="18" charset="0"/>
                <a:ea typeface="Kozuka Gothic Pro M" panose="020B0700000000000000" pitchFamily="34" charset="-128"/>
              </a:rPr>
              <a:t>num_detections</a:t>
            </a:r>
            <a:r>
              <a:rPr lang="en-US" altLang="zh-TW" sz="1600" dirty="0">
                <a:latin typeface="Goudy Old Style" panose="02020502050305020303" pitchFamily="18" charset="0"/>
                <a:ea typeface="Kozuka Gothic Pro M" panose="020B0700000000000000" pitchFamily="34" charset="-128"/>
              </a:rPr>
              <a:t>': tf.float32}</a:t>
            </a:r>
            <a:endParaRPr lang="zh-TW" altLang="en-US" sz="1600" dirty="0">
              <a:latin typeface="Goudy Old Style" panose="02020502050305020303" pitchFamily="18" charset="0"/>
              <a:ea typeface="Kozuka Gothic Pro M" panose="020B0700000000000000" pitchFamily="34" charset="-128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982340" y="5171179"/>
            <a:ext cx="4018663" cy="10772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Goudy Old Style" panose="02020502050305020303" pitchFamily="18" charset="0"/>
              </a:rPr>
              <a:t>{'</a:t>
            </a:r>
            <a:r>
              <a:rPr lang="en-US" altLang="zh-TW" sz="1600" dirty="0" err="1">
                <a:latin typeface="Goudy Old Style" panose="02020502050305020303" pitchFamily="18" charset="0"/>
              </a:rPr>
              <a:t>detection_boxes</a:t>
            </a:r>
            <a:r>
              <a:rPr lang="en-US" altLang="zh-TW" sz="1600" dirty="0">
                <a:latin typeface="Goudy Old Style" panose="02020502050305020303" pitchFamily="18" charset="0"/>
              </a:rPr>
              <a:t>': </a:t>
            </a:r>
            <a:r>
              <a:rPr lang="en-US" altLang="zh-TW" sz="1600" dirty="0" err="1">
                <a:latin typeface="Goudy Old Style" panose="02020502050305020303" pitchFamily="18" charset="0"/>
              </a:rPr>
              <a:t>TensorShape</a:t>
            </a:r>
            <a:r>
              <a:rPr lang="en-US" altLang="zh-TW" sz="1600" dirty="0">
                <a:latin typeface="Goudy Old Style" panose="02020502050305020303" pitchFamily="18" charset="0"/>
              </a:rPr>
              <a:t>([None, 100, 4]), '</a:t>
            </a:r>
            <a:r>
              <a:rPr lang="en-US" altLang="zh-TW" sz="1600" dirty="0" err="1">
                <a:latin typeface="Goudy Old Style" panose="02020502050305020303" pitchFamily="18" charset="0"/>
              </a:rPr>
              <a:t>detection_classes</a:t>
            </a:r>
            <a:r>
              <a:rPr lang="en-US" altLang="zh-TW" sz="1600" dirty="0">
                <a:latin typeface="Goudy Old Style" panose="02020502050305020303" pitchFamily="18" charset="0"/>
              </a:rPr>
              <a:t>': </a:t>
            </a:r>
            <a:r>
              <a:rPr lang="en-US" altLang="zh-TW" sz="1600" dirty="0" err="1">
                <a:latin typeface="Goudy Old Style" panose="02020502050305020303" pitchFamily="18" charset="0"/>
              </a:rPr>
              <a:t>TensorShape</a:t>
            </a:r>
            <a:r>
              <a:rPr lang="en-US" altLang="zh-TW" sz="1600" dirty="0">
                <a:latin typeface="Goudy Old Style" panose="02020502050305020303" pitchFamily="18" charset="0"/>
              </a:rPr>
              <a:t>([None, 100]), '</a:t>
            </a:r>
            <a:r>
              <a:rPr lang="en-US" altLang="zh-TW" sz="1600" dirty="0" err="1">
                <a:latin typeface="Goudy Old Style" panose="02020502050305020303" pitchFamily="18" charset="0"/>
              </a:rPr>
              <a:t>detection_scores</a:t>
            </a:r>
            <a:r>
              <a:rPr lang="en-US" altLang="zh-TW" sz="1600" dirty="0">
                <a:latin typeface="Goudy Old Style" panose="02020502050305020303" pitchFamily="18" charset="0"/>
              </a:rPr>
              <a:t>': </a:t>
            </a:r>
            <a:r>
              <a:rPr lang="en-US" altLang="zh-TW" sz="1600" dirty="0" err="1">
                <a:latin typeface="Goudy Old Style" panose="02020502050305020303" pitchFamily="18" charset="0"/>
              </a:rPr>
              <a:t>TensorShape</a:t>
            </a:r>
            <a:r>
              <a:rPr lang="en-US" altLang="zh-TW" sz="1600" dirty="0">
                <a:latin typeface="Goudy Old Style" panose="02020502050305020303" pitchFamily="18" charset="0"/>
              </a:rPr>
              <a:t>([None, 100]), '</a:t>
            </a:r>
            <a:r>
              <a:rPr lang="en-US" altLang="zh-TW" sz="1600" dirty="0" err="1">
                <a:latin typeface="Goudy Old Style" panose="02020502050305020303" pitchFamily="18" charset="0"/>
              </a:rPr>
              <a:t>num_detections</a:t>
            </a:r>
            <a:r>
              <a:rPr lang="en-US" altLang="zh-TW" sz="1600" dirty="0">
                <a:latin typeface="Goudy Old Style" panose="02020502050305020303" pitchFamily="18" charset="0"/>
              </a:rPr>
              <a:t>': </a:t>
            </a:r>
            <a:r>
              <a:rPr lang="en-US" altLang="zh-TW" sz="1600" dirty="0" err="1">
                <a:latin typeface="Goudy Old Style" panose="02020502050305020303" pitchFamily="18" charset="0"/>
              </a:rPr>
              <a:t>TensorShape</a:t>
            </a:r>
            <a:r>
              <a:rPr lang="en-US" altLang="zh-TW" sz="1600" dirty="0">
                <a:latin typeface="Goudy Old Style" panose="02020502050305020303" pitchFamily="18" charset="0"/>
              </a:rPr>
              <a:t>([None])}</a:t>
            </a:r>
            <a:endParaRPr lang="zh-TW" altLang="en-US" sz="1600" dirty="0">
              <a:latin typeface="Goudy Old Style" panose="02020502050305020303" pitchFamily="18" charset="0"/>
              <a:ea typeface="Kozuka Gothic Pro M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7385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2355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III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Detection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8" y="1408142"/>
            <a:ext cx="7843437" cy="31393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def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run_inference_for_single_image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(model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 image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image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np.asarray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(image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asarray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轉換為</a:t>
            </a:r>
            <a:r>
              <a:rPr lang="en-US" altLang="zh-TW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numpy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輸入的方式要以張量輸入，透過</a:t>
            </a:r>
            <a:r>
              <a:rPr lang="en-US" altLang="zh-TW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tf.convert_to_tensor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進行轉換</a:t>
            </a:r>
            <a:endParaRPr lang="en-US" altLang="zh-TW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input_tensor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tf.convert_to_tensor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(image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因為該模型需要多張圖像，所以這部分再以</a:t>
            </a:r>
            <a:r>
              <a:rPr lang="en-US" altLang="zh-TW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tf.newaxis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做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input_tensor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input_tensor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tf.newaxis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,...]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進行推斷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model(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input_tensor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7078" y="1038085"/>
            <a:ext cx="2682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使用包裝函數調整模型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92913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995C6-37A1-4C29-BB4E-555EAA3E776C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43963" y="364403"/>
            <a:ext cx="23550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III</a:t>
            </a:r>
            <a:r>
              <a:rPr lang="zh-TW" altLang="en-US" sz="2800" b="1" dirty="0" smtClean="0">
                <a:latin typeface="Goudy Old Style" panose="02020502050305020303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2800" b="1" dirty="0">
                <a:latin typeface="Goudy Old Style" panose="02020502050305020303" pitchFamily="18" charset="0"/>
                <a:ea typeface="微軟正黑體" panose="020B0604030504040204" pitchFamily="34" charset="-120"/>
              </a:rPr>
              <a:t>Detection</a:t>
            </a:r>
            <a:endParaRPr lang="zh-TW" altLang="en-US" sz="2800" b="1" dirty="0">
              <a:latin typeface="Goudy Old Style" panose="02020502050305020303" pitchFamily="18" charset="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7078" y="1408142"/>
            <a:ext cx="7843437" cy="20313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所有輸出均為批次張量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轉換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en-US" altLang="zh-TW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numpy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數組，並獲取索引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[0]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以刪除批量尺寸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觀察第一組</a:t>
            </a:r>
            <a:r>
              <a:rPr lang="en-US" altLang="zh-TW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num_detections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num_detections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int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output_dict.pop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num_detections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'))</a:t>
            </a: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= {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key:value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[0, :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num_detections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].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numpy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() </a:t>
            </a:r>
          </a:p>
          <a:p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for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key,value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in 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output_dict.items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()}</a:t>
            </a:r>
          </a:p>
          <a:p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output_dict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['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num_detections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'] = </a:t>
            </a:r>
            <a:r>
              <a:rPr lang="en-US" altLang="zh-TW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num_detections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7078" y="1038085"/>
            <a:ext cx="2682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使用包裝函數調整模型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414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4126</TotalTime>
  <Words>452</Words>
  <Application>Microsoft Office PowerPoint</Application>
  <PresentationFormat>如螢幕大小 (4:3)</PresentationFormat>
  <Paragraphs>186</Paragraphs>
  <Slides>21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9" baseType="lpstr">
      <vt:lpstr>Kozuka Gothic Pro M</vt:lpstr>
      <vt:lpstr>微軟正黑體</vt:lpstr>
      <vt:lpstr>新細明體</vt:lpstr>
      <vt:lpstr>Arial</vt:lpstr>
      <vt:lpstr>Calibri</vt:lpstr>
      <vt:lpstr>Calibri Light</vt:lpstr>
      <vt:lpstr>Goudy Old Style</vt:lpstr>
      <vt:lpstr>Office 佈景主題</vt:lpstr>
      <vt:lpstr>Object         Detection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多類別分類問題</dc:title>
  <dc:creator>薛 博仁</dc:creator>
  <cp:lastModifiedBy>薛 博仁</cp:lastModifiedBy>
  <cp:revision>83</cp:revision>
  <dcterms:created xsi:type="dcterms:W3CDTF">2020-04-16T08:29:00Z</dcterms:created>
  <dcterms:modified xsi:type="dcterms:W3CDTF">2020-06-10T14:40:51Z</dcterms:modified>
</cp:coreProperties>
</file>

<file path=docProps/thumbnail.jpeg>
</file>